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59" r:id="rId3"/>
    <p:sldId id="260" r:id="rId4"/>
    <p:sldId id="261" r:id="rId5"/>
    <p:sldId id="262" r:id="rId6"/>
    <p:sldId id="263" r:id="rId7"/>
    <p:sldId id="264" r:id="rId8"/>
    <p:sldId id="265" r:id="rId9"/>
    <p:sldId id="266" r:id="rId10"/>
    <p:sldId id="268"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243"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198295-35A8-4632-B846-0690AA9924E1}" type="datetimeFigureOut">
              <a:rPr lang="es-ES" smtClean="0"/>
              <a:pPr/>
              <a:t>20/03/2014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8698D6-D8AA-4ECD-A6E6-A015699ADB5F}" type="slidenum">
              <a:rPr lang="es-ES" smtClean="0"/>
              <a:pPr/>
              <a:t>‹Nº›</a:t>
            </a:fld>
            <a:endParaRPr lang="es-ES"/>
          </a:p>
        </p:txBody>
      </p:sp>
    </p:spTree>
    <p:extLst>
      <p:ext uri="{BB962C8B-B14F-4D97-AF65-F5344CB8AC3E}">
        <p14:creationId xmlns:p14="http://schemas.microsoft.com/office/powerpoint/2010/main" val="1155958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8698D6-D8AA-4ECD-A6E6-A015699ADB5F}" type="slidenum">
              <a:rPr lang="es-ES" smtClean="0"/>
              <a:pPr/>
              <a:t>10</a:t>
            </a:fld>
            <a:endParaRPr lang="es-ES"/>
          </a:p>
        </p:txBody>
      </p:sp>
    </p:spTree>
    <p:extLst>
      <p:ext uri="{BB962C8B-B14F-4D97-AF65-F5344CB8AC3E}">
        <p14:creationId xmlns:p14="http://schemas.microsoft.com/office/powerpoint/2010/main" val="346215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2EED72-3285-4359-8CC7-52160F055D89}" type="datetimeFigureOut">
              <a:rPr lang="es-ES" smtClean="0"/>
              <a:pPr/>
              <a:t>20/03/2014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F325FB2-2A34-4176-87E8-E3E2E148352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2EED72-3285-4359-8CC7-52160F055D89}" type="datetimeFigureOut">
              <a:rPr lang="es-ES" smtClean="0"/>
              <a:pPr/>
              <a:t>20/03/2014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25FB2-2A34-4176-87E8-E3E2E148352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3.xml"/><Relationship Id="rId12" Type="http://schemas.openxmlformats.org/officeDocument/2006/relationships/slide" Target="slide10.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slide" Target="slide9.xml"/><Relationship Id="rId11" Type="http://schemas.openxmlformats.org/officeDocument/2006/relationships/image" Target="../media/image1.jpeg"/><Relationship Id="rId5" Type="http://schemas.openxmlformats.org/officeDocument/2006/relationships/slide" Target="slide6.xml"/><Relationship Id="rId10" Type="http://schemas.openxmlformats.org/officeDocument/2006/relationships/hyperlink" Target="../../../../../Dropbox/EXCEL/BIBLIOGRAFIA%20EXCEL.docx" TargetMode="External"/><Relationship Id="rId4" Type="http://schemas.openxmlformats.org/officeDocument/2006/relationships/slide" Target="slide5.xml"/><Relationship Id="rId9"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slide" Target="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office.microsoft.com/es-hn/excel-help/" TargetMode="Externa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 Target="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 Target="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6.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928926" y="142852"/>
            <a:ext cx="3857652"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EXCEL</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3 Rectángulo">
            <a:hlinkClick r:id="rId2" action="ppaction://hlinksldjump"/>
          </p:cNvPr>
          <p:cNvSpPr/>
          <p:nvPr/>
        </p:nvSpPr>
        <p:spPr>
          <a:xfrm>
            <a:off x="214282" y="1000108"/>
            <a:ext cx="3643338"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QUE ES EXCEL</a:t>
            </a:r>
            <a:endParaRPr lang="es-ES" dirty="0"/>
          </a:p>
        </p:txBody>
      </p:sp>
      <p:sp>
        <p:nvSpPr>
          <p:cNvPr id="6" name="5 Rectángulo">
            <a:hlinkClick r:id="rId3" action="ppaction://hlinksldjump"/>
          </p:cNvPr>
          <p:cNvSpPr/>
          <p:nvPr/>
        </p:nvSpPr>
        <p:spPr>
          <a:xfrm>
            <a:off x="214282" y="2071678"/>
            <a:ext cx="371477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QUE PODEMOS HACER EN EXCEL</a:t>
            </a:r>
            <a:endParaRPr lang="es-ES" dirty="0"/>
          </a:p>
        </p:txBody>
      </p:sp>
      <p:sp>
        <p:nvSpPr>
          <p:cNvPr id="7" name="6 Rectángulo">
            <a:hlinkClick r:id="rId4" action="ppaction://hlinksldjump"/>
          </p:cNvPr>
          <p:cNvSpPr/>
          <p:nvPr/>
        </p:nvSpPr>
        <p:spPr>
          <a:xfrm>
            <a:off x="214282" y="2643182"/>
            <a:ext cx="371477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PARTES QUE INTEGRAN LA HOJA DE CALCULO</a:t>
            </a:r>
            <a:endParaRPr lang="es-ES" dirty="0"/>
          </a:p>
        </p:txBody>
      </p:sp>
      <p:sp>
        <p:nvSpPr>
          <p:cNvPr id="8" name="7 Rectángulo">
            <a:hlinkClick r:id="rId5" action="ppaction://hlinksldjump"/>
          </p:cNvPr>
          <p:cNvSpPr/>
          <p:nvPr/>
        </p:nvSpPr>
        <p:spPr>
          <a:xfrm>
            <a:off x="214282" y="3214686"/>
            <a:ext cx="371477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COMO HACER GRAFICOS EN EXCEL</a:t>
            </a:r>
            <a:endParaRPr lang="es-ES" dirty="0"/>
          </a:p>
        </p:txBody>
      </p:sp>
      <p:sp>
        <p:nvSpPr>
          <p:cNvPr id="11" name="10 Rectángulo">
            <a:hlinkClick r:id="rId6" action="ppaction://hlinksldjump"/>
          </p:cNvPr>
          <p:cNvSpPr/>
          <p:nvPr/>
        </p:nvSpPr>
        <p:spPr>
          <a:xfrm>
            <a:off x="235116" y="4894294"/>
            <a:ext cx="378621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VIDEO</a:t>
            </a:r>
            <a:endParaRPr lang="es-ES" sz="2400" dirty="0"/>
          </a:p>
        </p:txBody>
      </p:sp>
      <p:sp>
        <p:nvSpPr>
          <p:cNvPr id="12" name="11 Rectángulo">
            <a:hlinkClick r:id="rId7" action="ppaction://hlinksldjump"/>
          </p:cNvPr>
          <p:cNvSpPr/>
          <p:nvPr/>
        </p:nvSpPr>
        <p:spPr>
          <a:xfrm>
            <a:off x="214282" y="1571612"/>
            <a:ext cx="3714776"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PROPIEDADES DE EXCEL</a:t>
            </a:r>
            <a:endParaRPr lang="es-ES" dirty="0"/>
          </a:p>
        </p:txBody>
      </p:sp>
      <p:sp>
        <p:nvSpPr>
          <p:cNvPr id="13" name="12 Rectángulo">
            <a:hlinkClick r:id="rId8" action="ppaction://hlinksldjump"/>
          </p:cNvPr>
          <p:cNvSpPr/>
          <p:nvPr/>
        </p:nvSpPr>
        <p:spPr>
          <a:xfrm>
            <a:off x="214282" y="3786190"/>
            <a:ext cx="3714776"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COMO NACE UNA HOJA DE CALCULO</a:t>
            </a:r>
            <a:endParaRPr lang="es-ES" dirty="0"/>
          </a:p>
        </p:txBody>
      </p:sp>
      <p:sp>
        <p:nvSpPr>
          <p:cNvPr id="14" name="13 Rectángulo">
            <a:hlinkClick r:id="rId9" action="ppaction://hlinksldjump"/>
          </p:cNvPr>
          <p:cNvSpPr/>
          <p:nvPr/>
        </p:nvSpPr>
        <p:spPr>
          <a:xfrm>
            <a:off x="214282" y="4286256"/>
            <a:ext cx="371477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QUE SE PUEDE HACER EN UNA HOJA DE CALCULO</a:t>
            </a:r>
            <a:endParaRPr lang="es-ES" dirty="0"/>
          </a:p>
        </p:txBody>
      </p:sp>
      <p:sp>
        <p:nvSpPr>
          <p:cNvPr id="16" name="15 Rectángulo">
            <a:hlinkClick r:id="rId10" action="ppaction://hlinkfile"/>
          </p:cNvPr>
          <p:cNvSpPr/>
          <p:nvPr/>
        </p:nvSpPr>
        <p:spPr>
          <a:xfrm>
            <a:off x="235116" y="6180178"/>
            <a:ext cx="371477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BIBLIOGRAFIA</a:t>
            </a:r>
            <a:endParaRPr lang="es-ES" dirty="0"/>
          </a:p>
        </p:txBody>
      </p:sp>
      <p:pic>
        <p:nvPicPr>
          <p:cNvPr id="18" name="17 Imagen" descr="2XCAHJK0UNCA9A3MMZCACGS4BJCAELW7BTCAPF10VHCAKHC47MCA9IYY8HCAXA7XP0CANFRWJ8CA302BPWCAOTWB43CAC948VUCA9IB0ZLCAGP3SX1CASRJ640CA8OLLVJCALJKK52CAX3S73T.jpg"/>
          <p:cNvPicPr>
            <a:picLocks noChangeAspect="1"/>
          </p:cNvPicPr>
          <p:nvPr/>
        </p:nvPicPr>
        <p:blipFill>
          <a:blip r:embed="rId11"/>
          <a:stretch>
            <a:fillRect/>
          </a:stretch>
        </p:blipFill>
        <p:spPr>
          <a:xfrm>
            <a:off x="4786314" y="1500174"/>
            <a:ext cx="3714776" cy="4071966"/>
          </a:xfrm>
          <a:prstGeom prst="rect">
            <a:avLst/>
          </a:prstGeom>
          <a:ln>
            <a:solidFill>
              <a:srgbClr val="FF0000"/>
            </a:solidFill>
          </a:ln>
          <a:effectLst>
            <a:glow rad="139700">
              <a:schemeClr val="accent2">
                <a:satMod val="175000"/>
                <a:alpha val="40000"/>
              </a:schemeClr>
            </a:glow>
          </a:effectLst>
        </p:spPr>
      </p:pic>
      <p:sp>
        <p:nvSpPr>
          <p:cNvPr id="15" name="13 Rectángulo">
            <a:hlinkClick r:id="rId12" action="ppaction://hlinksldjump"/>
          </p:cNvPr>
          <p:cNvSpPr/>
          <p:nvPr/>
        </p:nvSpPr>
        <p:spPr>
          <a:xfrm>
            <a:off x="235116" y="5572140"/>
            <a:ext cx="371477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VERSIONES</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860032" y="1196752"/>
            <a:ext cx="3672408" cy="4093428"/>
          </a:xfrm>
          <a:prstGeom prst="rect">
            <a:avLst/>
          </a:prstGeom>
          <a:noFill/>
        </p:spPr>
        <p:txBody>
          <a:bodyPr wrap="square" rtlCol="0">
            <a:spAutoFit/>
          </a:bodyPr>
          <a:lstStyle/>
          <a:p>
            <a:r>
              <a:rPr lang="es-CO" sz="2000" b="1" dirty="0"/>
              <a:t>Versión 1 – 1985</a:t>
            </a:r>
            <a:r>
              <a:rPr lang="es-CO" sz="2000" dirty="0"/>
              <a:t>. </a:t>
            </a:r>
            <a:endParaRPr lang="es-CO" sz="2000" dirty="0" smtClean="0"/>
          </a:p>
          <a:p>
            <a:r>
              <a:rPr lang="es-CO" sz="2000" b="1" dirty="0" smtClean="0"/>
              <a:t>Versión </a:t>
            </a:r>
            <a:r>
              <a:rPr lang="es-CO" sz="2000" b="1" dirty="0"/>
              <a:t>2 – 1987</a:t>
            </a:r>
            <a:r>
              <a:rPr lang="es-CO" sz="2000" dirty="0"/>
              <a:t>. </a:t>
            </a:r>
            <a:endParaRPr lang="es-CO" sz="2000" dirty="0" smtClean="0"/>
          </a:p>
          <a:p>
            <a:r>
              <a:rPr lang="es-CO" sz="2000" b="1" dirty="0" smtClean="0"/>
              <a:t>Versión </a:t>
            </a:r>
            <a:r>
              <a:rPr lang="es-CO" sz="2000" b="1" dirty="0"/>
              <a:t>3 – 1990</a:t>
            </a:r>
            <a:r>
              <a:rPr lang="es-CO" sz="2000" dirty="0"/>
              <a:t>. </a:t>
            </a:r>
            <a:endParaRPr lang="es-CO" sz="2000" dirty="0" smtClean="0"/>
          </a:p>
          <a:p>
            <a:r>
              <a:rPr lang="es-CO" sz="2000" b="1" dirty="0" smtClean="0"/>
              <a:t>Versión </a:t>
            </a:r>
            <a:r>
              <a:rPr lang="es-CO" sz="2000" b="1" dirty="0"/>
              <a:t>4 </a:t>
            </a:r>
            <a:r>
              <a:rPr lang="es-CO" sz="2000" dirty="0"/>
              <a:t>– </a:t>
            </a:r>
            <a:r>
              <a:rPr lang="es-CO" sz="2000" b="1" dirty="0"/>
              <a:t>1992</a:t>
            </a:r>
            <a:r>
              <a:rPr lang="es-CO" sz="2000" dirty="0"/>
              <a:t>. </a:t>
            </a:r>
            <a:endParaRPr lang="es-CO" sz="2000" dirty="0" smtClean="0"/>
          </a:p>
          <a:p>
            <a:r>
              <a:rPr lang="es-CO" sz="2000" b="1" dirty="0" smtClean="0"/>
              <a:t>Versión </a:t>
            </a:r>
            <a:r>
              <a:rPr lang="es-CO" sz="2000" b="1" dirty="0"/>
              <a:t>5 – 1993</a:t>
            </a:r>
            <a:r>
              <a:rPr lang="es-CO" sz="2000" dirty="0"/>
              <a:t>. </a:t>
            </a:r>
            <a:endParaRPr lang="es-CO" sz="2000" dirty="0" smtClean="0"/>
          </a:p>
          <a:p>
            <a:r>
              <a:rPr lang="es-CO" sz="2000" b="1" dirty="0" smtClean="0"/>
              <a:t>Versión </a:t>
            </a:r>
            <a:r>
              <a:rPr lang="es-CO" sz="2000" b="1" dirty="0"/>
              <a:t>7 [</a:t>
            </a:r>
            <a:r>
              <a:rPr lang="es-CO" sz="2000" b="1" i="1" dirty="0"/>
              <a:t>Excel 95</a:t>
            </a:r>
            <a:r>
              <a:rPr lang="es-CO" sz="2000" b="1" dirty="0"/>
              <a:t>] – 1995</a:t>
            </a:r>
            <a:r>
              <a:rPr lang="es-CO" sz="2000" dirty="0"/>
              <a:t>. </a:t>
            </a:r>
            <a:r>
              <a:rPr lang="es-CO" sz="2000" b="1" dirty="0" smtClean="0"/>
              <a:t>Versión </a:t>
            </a:r>
            <a:r>
              <a:rPr lang="es-CO" sz="2000" b="1" dirty="0"/>
              <a:t>8 [</a:t>
            </a:r>
            <a:r>
              <a:rPr lang="es-CO" sz="2000" b="1" i="1" dirty="0"/>
              <a:t>Excel 97</a:t>
            </a:r>
            <a:r>
              <a:rPr lang="es-CO" sz="2000" b="1" dirty="0"/>
              <a:t>] – 1997</a:t>
            </a:r>
            <a:r>
              <a:rPr lang="es-CO" sz="2000" dirty="0"/>
              <a:t>. </a:t>
            </a:r>
            <a:r>
              <a:rPr lang="es-CO" sz="2000" b="1" dirty="0" smtClean="0"/>
              <a:t>Versión </a:t>
            </a:r>
            <a:r>
              <a:rPr lang="es-CO" sz="2000" b="1" dirty="0"/>
              <a:t>9 [</a:t>
            </a:r>
            <a:r>
              <a:rPr lang="es-CO" sz="2000" b="1" i="1" dirty="0"/>
              <a:t>Excel 2000</a:t>
            </a:r>
            <a:r>
              <a:rPr lang="es-CO" sz="2000" b="1" dirty="0"/>
              <a:t>]  – 1999</a:t>
            </a:r>
            <a:r>
              <a:rPr lang="es-CO" sz="2000" dirty="0"/>
              <a:t>. </a:t>
            </a:r>
            <a:r>
              <a:rPr lang="es-CO" sz="2000" b="1" dirty="0" smtClean="0"/>
              <a:t>Versión </a:t>
            </a:r>
            <a:r>
              <a:rPr lang="es-CO" sz="2000" b="1" dirty="0"/>
              <a:t>10 [</a:t>
            </a:r>
            <a:r>
              <a:rPr lang="es-CO" sz="2000" b="1" i="1" dirty="0"/>
              <a:t>Excel XP</a:t>
            </a:r>
            <a:r>
              <a:rPr lang="es-CO" sz="2000" b="1" dirty="0"/>
              <a:t>] – 2001</a:t>
            </a:r>
            <a:r>
              <a:rPr lang="es-CO" sz="2000" dirty="0"/>
              <a:t>. </a:t>
            </a:r>
            <a:r>
              <a:rPr lang="es-CO" sz="2000" b="1" dirty="0" smtClean="0"/>
              <a:t>Versión </a:t>
            </a:r>
            <a:r>
              <a:rPr lang="es-CO" sz="2000" b="1" dirty="0"/>
              <a:t>11 [</a:t>
            </a:r>
            <a:r>
              <a:rPr lang="es-CO" sz="2000" b="1" i="1" dirty="0"/>
              <a:t>Excel 2003</a:t>
            </a:r>
            <a:r>
              <a:rPr lang="es-CO" sz="2000" b="1" dirty="0"/>
              <a:t>] – 2003</a:t>
            </a:r>
            <a:r>
              <a:rPr lang="es-CO" sz="2000" dirty="0"/>
              <a:t>. </a:t>
            </a:r>
            <a:endParaRPr lang="es-CO" sz="2000" dirty="0" smtClean="0"/>
          </a:p>
          <a:p>
            <a:r>
              <a:rPr lang="es-CO" sz="2000" b="1" dirty="0" smtClean="0"/>
              <a:t>Versión </a:t>
            </a:r>
            <a:r>
              <a:rPr lang="es-CO" sz="2000" b="1" dirty="0"/>
              <a:t>12 [</a:t>
            </a:r>
            <a:r>
              <a:rPr lang="es-CO" sz="2000" b="1" i="1" dirty="0"/>
              <a:t>Excel 2007</a:t>
            </a:r>
            <a:r>
              <a:rPr lang="es-CO" sz="2000" b="1" dirty="0"/>
              <a:t>] – 2007</a:t>
            </a:r>
            <a:r>
              <a:rPr lang="es-CO" sz="2000" dirty="0"/>
              <a:t>. </a:t>
            </a:r>
            <a:r>
              <a:rPr lang="es-CO" sz="2000" b="1" dirty="0" smtClean="0"/>
              <a:t>Versión </a:t>
            </a:r>
            <a:r>
              <a:rPr lang="es-CO" sz="2000" b="1" dirty="0"/>
              <a:t>14 [</a:t>
            </a:r>
            <a:r>
              <a:rPr lang="es-CO" sz="2000" b="1" i="1" dirty="0"/>
              <a:t>Excel 2010</a:t>
            </a:r>
            <a:r>
              <a:rPr lang="es-CO" sz="2000" b="1" dirty="0"/>
              <a:t>] – 2010</a:t>
            </a:r>
            <a:r>
              <a:rPr lang="es-CO" sz="2000" dirty="0"/>
              <a:t>. </a:t>
            </a:r>
            <a:r>
              <a:rPr lang="es-CO" sz="2000" b="1" dirty="0" smtClean="0"/>
              <a:t>Versión </a:t>
            </a:r>
            <a:r>
              <a:rPr lang="es-CO" sz="2000" b="1" dirty="0"/>
              <a:t>15 [</a:t>
            </a:r>
            <a:r>
              <a:rPr lang="es-CO" sz="2000" b="1" i="1" dirty="0"/>
              <a:t>Excel 2013</a:t>
            </a:r>
            <a:r>
              <a:rPr lang="es-CO" sz="2000" b="1" dirty="0"/>
              <a:t>] – 2013</a:t>
            </a:r>
            <a:r>
              <a:rPr lang="es-CO" sz="2000" dirty="0"/>
              <a:t>. </a:t>
            </a:r>
            <a:endParaRPr lang="es-CO" sz="2000" dirty="0"/>
          </a:p>
        </p:txBody>
      </p:sp>
      <p:pic>
        <p:nvPicPr>
          <p:cNvPr id="7" name="Imagen 6"/>
          <p:cNvPicPr>
            <a:picLocks noChangeAspect="1"/>
          </p:cNvPicPr>
          <p:nvPr/>
        </p:nvPicPr>
        <p:blipFill>
          <a:blip r:embed="rId3"/>
          <a:stretch>
            <a:fillRect/>
          </a:stretch>
        </p:blipFill>
        <p:spPr>
          <a:xfrm>
            <a:off x="210733" y="1340768"/>
            <a:ext cx="4660518" cy="4320480"/>
          </a:xfrm>
          <a:prstGeom prst="rect">
            <a:avLst/>
          </a:prstGeom>
        </p:spPr>
      </p:pic>
      <p:sp>
        <p:nvSpPr>
          <p:cNvPr id="9" name="1 Rectángulo"/>
          <p:cNvSpPr/>
          <p:nvPr/>
        </p:nvSpPr>
        <p:spPr>
          <a:xfrm>
            <a:off x="2571736" y="214290"/>
            <a:ext cx="4448536" cy="47840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3200" dirty="0" smtClean="0">
                <a:latin typeface="Algerian" pitchFamily="82" charset="0"/>
              </a:rPr>
              <a:t>Versiones</a:t>
            </a:r>
            <a:endParaRPr lang="es-ES" sz="3200" dirty="0">
              <a:latin typeface="Algerian" pitchFamily="82" charset="0"/>
            </a:endParaRPr>
          </a:p>
        </p:txBody>
      </p:sp>
      <p:sp>
        <p:nvSpPr>
          <p:cNvPr id="10" name="2 Rectángulo">
            <a:hlinkClick r:id="rId4"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spTree>
    <p:extLst>
      <p:ext uri="{BB962C8B-B14F-4D97-AF65-F5344CB8AC3E}">
        <p14:creationId xmlns:p14="http://schemas.microsoft.com/office/powerpoint/2010/main" val="448541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938714" y="1795450"/>
            <a:ext cx="3429024" cy="369332"/>
          </a:xfrm>
          <a:prstGeom prst="rect">
            <a:avLst/>
          </a:prstGeom>
          <a:noFill/>
        </p:spPr>
        <p:txBody>
          <a:bodyPr wrap="square" rtlCol="0">
            <a:spAutoFit/>
          </a:bodyPr>
          <a:lstStyle/>
          <a:p>
            <a:pPr algn="ctr"/>
            <a:endParaRPr lang="es-ES" dirty="0"/>
          </a:p>
        </p:txBody>
      </p:sp>
      <p:sp>
        <p:nvSpPr>
          <p:cNvPr id="6" name="5 CuadroTexto"/>
          <p:cNvSpPr txBox="1"/>
          <p:nvPr/>
        </p:nvSpPr>
        <p:spPr>
          <a:xfrm>
            <a:off x="5091114" y="3244334"/>
            <a:ext cx="3429024" cy="369332"/>
          </a:xfrm>
          <a:prstGeom prst="rect">
            <a:avLst/>
          </a:prstGeom>
          <a:noFill/>
        </p:spPr>
        <p:txBody>
          <a:bodyPr wrap="square" rtlCol="0">
            <a:spAutoFit/>
          </a:bodyPr>
          <a:lstStyle/>
          <a:p>
            <a:endParaRPr lang="es-ES" dirty="0"/>
          </a:p>
        </p:txBody>
      </p:sp>
      <p:sp>
        <p:nvSpPr>
          <p:cNvPr id="7171" name="Rectangle 3"/>
          <p:cNvSpPr>
            <a:spLocks noChangeArrowheads="1"/>
          </p:cNvSpPr>
          <p:nvPr/>
        </p:nvSpPr>
        <p:spPr bwMode="auto">
          <a:xfrm>
            <a:off x="5143504" y="1842192"/>
            <a:ext cx="350046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Excel es un software que permite crear tablas, y calcular y analizar datos. Este tipo de software se denomina software de hoja de c</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á</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lculo. Excel permite crear tablas que calculan de forma autom</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á</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tica los totales de los valores num</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ricos que especifica, imprimir tablas con dise</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ñ</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os cuidados, y crear gr</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á</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ficos simples. </a:t>
            </a:r>
            <a:endParaRPr kumimoji="0" lang="es-E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Excel forma parte de </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Office</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conjunto de productos que combina varios tipos de software para crear documentos, hojas de c</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á</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lculo y presentaciones, y para administrar el correo electr</a:t>
            </a:r>
            <a:r>
              <a:rPr kumimoji="0" lang="es-CO" sz="16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es-CO"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nico</a:t>
            </a:r>
            <a:r>
              <a:rPr kumimoji="0" lang="es-CO"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s-CO" sz="1800" b="0" i="0" u="none" strike="noStrike" cap="none" normalizeH="0" baseline="0" dirty="0" smtClean="0">
              <a:ln>
                <a:noFill/>
              </a:ln>
              <a:solidFill>
                <a:schemeClr val="tx1"/>
              </a:solidFill>
              <a:effectLst/>
              <a:latin typeface="Arial" pitchFamily="34" charset="0"/>
            </a:endParaRPr>
          </a:p>
        </p:txBody>
      </p:sp>
      <p:sp>
        <p:nvSpPr>
          <p:cNvPr id="9" name="8 Rectángulo"/>
          <p:cNvSpPr/>
          <p:nvPr/>
        </p:nvSpPr>
        <p:spPr>
          <a:xfrm>
            <a:off x="2285984" y="285728"/>
            <a:ext cx="4286280"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QUE ES EXCEL</a:t>
            </a:r>
            <a:endParaRPr lang="es-ES" dirty="0"/>
          </a:p>
        </p:txBody>
      </p:sp>
      <p:sp>
        <p:nvSpPr>
          <p:cNvPr id="7" name="6 Rectángulo">
            <a:hlinkClick r:id="rId2"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pic>
        <p:nvPicPr>
          <p:cNvPr id="8" name="7 Imagen" descr="excel.jpg"/>
          <p:cNvPicPr>
            <a:picLocks noChangeAspect="1"/>
          </p:cNvPicPr>
          <p:nvPr/>
        </p:nvPicPr>
        <p:blipFill>
          <a:blip r:embed="rId3"/>
          <a:stretch>
            <a:fillRect/>
          </a:stretch>
        </p:blipFill>
        <p:spPr>
          <a:xfrm>
            <a:off x="428596" y="1643050"/>
            <a:ext cx="3643338" cy="307183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572000" y="1643050"/>
            <a:ext cx="3714776" cy="2585323"/>
          </a:xfrm>
          <a:prstGeom prst="rect">
            <a:avLst/>
          </a:prstGeom>
          <a:noFill/>
        </p:spPr>
        <p:txBody>
          <a:bodyPr wrap="square" rtlCol="0">
            <a:spAutoFit/>
          </a:bodyPr>
          <a:lstStyle/>
          <a:p>
            <a:r>
              <a:rPr lang="es-ES" dirty="0"/>
              <a:t>Los libros de </a:t>
            </a:r>
            <a:r>
              <a:rPr lang="es-ES" b="1" dirty="0">
                <a:hlinkClick r:id="rId2"/>
              </a:rPr>
              <a:t>Excel </a:t>
            </a:r>
            <a:r>
              <a:rPr lang="es-ES" dirty="0"/>
              <a:t>permiten indicar sus </a:t>
            </a:r>
            <a:r>
              <a:rPr lang="es-ES" b="1" dirty="0"/>
              <a:t>Propiedades</a:t>
            </a:r>
            <a:r>
              <a:rPr lang="es-ES" dirty="0"/>
              <a:t>, o lo que es igual incorporar </a:t>
            </a:r>
            <a:r>
              <a:rPr lang="es-ES" b="1" dirty="0"/>
              <a:t>datos </a:t>
            </a:r>
            <a:r>
              <a:rPr lang="es-ES" dirty="0"/>
              <a:t>a tus archivos, si te acostumbras a trabajar indicando </a:t>
            </a:r>
            <a:r>
              <a:rPr lang="es-ES" b="1" dirty="0"/>
              <a:t>información añadida</a:t>
            </a:r>
            <a:r>
              <a:rPr lang="es-ES" dirty="0"/>
              <a:t>, estarás caracterizándolos y así identificarlos fácilmente para buscarlos y encontrarlos rápidamente.</a:t>
            </a:r>
          </a:p>
          <a:p>
            <a:endParaRPr lang="es-ES" dirty="0"/>
          </a:p>
        </p:txBody>
      </p:sp>
      <p:sp>
        <p:nvSpPr>
          <p:cNvPr id="4" name="3 Rectángulo">
            <a:hlinkClick r:id="rId3"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sp>
        <p:nvSpPr>
          <p:cNvPr id="5" name="4 Rectángulo"/>
          <p:cNvSpPr/>
          <p:nvPr/>
        </p:nvSpPr>
        <p:spPr>
          <a:xfrm>
            <a:off x="2500298" y="285728"/>
            <a:ext cx="3714776"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PROPIEDADES DE EXCEL</a:t>
            </a:r>
            <a:endParaRPr lang="es-ES" dirty="0"/>
          </a:p>
        </p:txBody>
      </p:sp>
      <p:pic>
        <p:nvPicPr>
          <p:cNvPr id="6" name="5 Imagen" descr="imagen.jpg"/>
          <p:cNvPicPr>
            <a:picLocks noChangeAspect="1"/>
          </p:cNvPicPr>
          <p:nvPr/>
        </p:nvPicPr>
        <p:blipFill>
          <a:blip r:embed="rId4"/>
          <a:stretch>
            <a:fillRect/>
          </a:stretch>
        </p:blipFill>
        <p:spPr>
          <a:xfrm>
            <a:off x="642909" y="1500174"/>
            <a:ext cx="3462535" cy="335758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00496" y="1785926"/>
            <a:ext cx="4572032" cy="2031325"/>
          </a:xfrm>
          <a:prstGeom prst="rect">
            <a:avLst/>
          </a:prstGeom>
          <a:noFill/>
        </p:spPr>
        <p:txBody>
          <a:bodyPr wrap="square" rtlCol="0">
            <a:spAutoFit/>
          </a:bodyPr>
          <a:lstStyle/>
          <a:p>
            <a:r>
              <a:rPr lang="es-ES" i="1" dirty="0" smtClean="0">
                <a:solidFill>
                  <a:schemeClr val="accent2">
                    <a:lumMod val="75000"/>
                  </a:schemeClr>
                </a:solidFill>
              </a:rPr>
              <a:t> </a:t>
            </a:r>
          </a:p>
          <a:p>
            <a:r>
              <a:rPr lang="es-ES" dirty="0" smtClean="0"/>
              <a:t>Excel es una hoja de cálculo integral, donde se pueden realizar hojas de cálculo, gráficas, macros, tablas dinámicas, cálculos financieros, estadísticos, matemáticos, sobre grandes volúmenes de información numérica, así como crear modelos o simuladores. </a:t>
            </a:r>
          </a:p>
        </p:txBody>
      </p:sp>
      <p:sp>
        <p:nvSpPr>
          <p:cNvPr id="5" name="4 Rectángulo"/>
          <p:cNvSpPr/>
          <p:nvPr/>
        </p:nvSpPr>
        <p:spPr>
          <a:xfrm>
            <a:off x="2571736" y="500042"/>
            <a:ext cx="364333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QUE PODEMOS HACER EN EXCEL</a:t>
            </a:r>
            <a:endParaRPr lang="es-ES" dirty="0"/>
          </a:p>
        </p:txBody>
      </p:sp>
      <p:sp>
        <p:nvSpPr>
          <p:cNvPr id="6" name="5 Rectángulo">
            <a:hlinkClick r:id="rId2"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pic>
        <p:nvPicPr>
          <p:cNvPr id="7" name="6 Imagen" descr="PLANILLA DE CAL.gif"/>
          <p:cNvPicPr>
            <a:picLocks noChangeAspect="1"/>
          </p:cNvPicPr>
          <p:nvPr/>
        </p:nvPicPr>
        <p:blipFill>
          <a:blip r:embed="rId3"/>
          <a:stretch>
            <a:fillRect/>
          </a:stretch>
        </p:blipFill>
        <p:spPr>
          <a:xfrm>
            <a:off x="214282" y="1428736"/>
            <a:ext cx="3571868" cy="28575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500562" y="2143116"/>
            <a:ext cx="4214842" cy="369332"/>
          </a:xfrm>
          <a:prstGeom prst="rect">
            <a:avLst/>
          </a:prstGeom>
          <a:noFill/>
        </p:spPr>
        <p:txBody>
          <a:bodyPr wrap="square" rtlCol="0">
            <a:spAutoFit/>
          </a:bodyPr>
          <a:lstStyle/>
          <a:p>
            <a:endParaRPr lang="es-ES" dirty="0"/>
          </a:p>
        </p:txBody>
      </p:sp>
      <p:sp>
        <p:nvSpPr>
          <p:cNvPr id="3" name="2 CuadroTexto"/>
          <p:cNvSpPr txBox="1"/>
          <p:nvPr/>
        </p:nvSpPr>
        <p:spPr>
          <a:xfrm>
            <a:off x="3857620" y="1071547"/>
            <a:ext cx="5072098" cy="5078313"/>
          </a:xfrm>
          <a:prstGeom prst="rect">
            <a:avLst/>
          </a:prstGeom>
          <a:noFill/>
        </p:spPr>
        <p:txBody>
          <a:bodyPr wrap="square" rtlCol="0">
            <a:spAutoFit/>
          </a:bodyPr>
          <a:lstStyle/>
          <a:p>
            <a:r>
              <a:rPr lang="es-ES" dirty="0" smtClean="0"/>
              <a:t>1. Barra de Título, indica el nombre del libro. </a:t>
            </a:r>
          </a:p>
          <a:p>
            <a:r>
              <a:rPr lang="es-ES" dirty="0" smtClean="0"/>
              <a:t>2. Botones minimizar, maximizar y cerrar.</a:t>
            </a:r>
          </a:p>
          <a:p>
            <a:r>
              <a:rPr lang="es-ES" dirty="0" smtClean="0"/>
              <a:t>3. Barra de Herramientas de Excel. </a:t>
            </a:r>
          </a:p>
          <a:p>
            <a:r>
              <a:rPr lang="es-ES" dirty="0" smtClean="0"/>
              <a:t>4. Herramientas. </a:t>
            </a:r>
          </a:p>
          <a:p>
            <a:r>
              <a:rPr lang="es-ES" dirty="0" smtClean="0"/>
              <a:t>5. Columnas de la hoja. </a:t>
            </a:r>
          </a:p>
          <a:p>
            <a:r>
              <a:rPr lang="es-ES" dirty="0" smtClean="0"/>
              <a:t>6. Filas de la hoja. </a:t>
            </a:r>
          </a:p>
          <a:p>
            <a:r>
              <a:rPr lang="es-ES" dirty="0" smtClean="0"/>
              <a:t>7. Celda activa. </a:t>
            </a:r>
          </a:p>
          <a:p>
            <a:r>
              <a:rPr lang="es-ES" dirty="0" smtClean="0"/>
              <a:t>8. Indica la celda activa. </a:t>
            </a:r>
          </a:p>
          <a:p>
            <a:r>
              <a:rPr lang="es-ES" dirty="0" smtClean="0"/>
              <a:t>9. Asistente de funciones. </a:t>
            </a:r>
          </a:p>
          <a:p>
            <a:r>
              <a:rPr lang="es-ES" dirty="0" smtClean="0"/>
              <a:t>10. Hoja del libro donde se está trabajando. </a:t>
            </a:r>
          </a:p>
          <a:p>
            <a:r>
              <a:rPr lang="es-ES" dirty="0" smtClean="0"/>
              <a:t>11. Barra de desplazamiento horizontal para movernos a otras columnas. </a:t>
            </a:r>
          </a:p>
          <a:p>
            <a:r>
              <a:rPr lang="es-ES" dirty="0" smtClean="0"/>
              <a:t>12. Barra de desplazamiento vertical para movernos a otras filas. </a:t>
            </a:r>
          </a:p>
          <a:p>
            <a:r>
              <a:rPr lang="es-ES" dirty="0" smtClean="0"/>
              <a:t>13. Zoom para ampliar o reducir el tamaño. </a:t>
            </a:r>
          </a:p>
          <a:p>
            <a:r>
              <a:rPr lang="es-ES" dirty="0" smtClean="0"/>
              <a:t>14. Control para cambiar la vista de la hoja. </a:t>
            </a:r>
          </a:p>
          <a:p>
            <a:r>
              <a:rPr lang="es-ES" dirty="0" smtClean="0"/>
              <a:t>15. Barra de estado, nos da el mensaje sobre lo que estamos realizando. </a:t>
            </a:r>
            <a:endParaRPr lang="es-ES" dirty="0"/>
          </a:p>
        </p:txBody>
      </p:sp>
      <p:sp>
        <p:nvSpPr>
          <p:cNvPr id="5" name="4 Rectángulo"/>
          <p:cNvSpPr/>
          <p:nvPr/>
        </p:nvSpPr>
        <p:spPr>
          <a:xfrm>
            <a:off x="2500298" y="214290"/>
            <a:ext cx="485778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PARTES QUE INTEGRAN LA HOJA DE CALCULO</a:t>
            </a:r>
            <a:endParaRPr lang="es-ES" dirty="0"/>
          </a:p>
        </p:txBody>
      </p:sp>
      <p:sp>
        <p:nvSpPr>
          <p:cNvPr id="6" name="5 Rectángulo">
            <a:hlinkClick r:id="rId2"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pic>
        <p:nvPicPr>
          <p:cNvPr id="7" name="6 Imagen" descr="imagen de exel.gif"/>
          <p:cNvPicPr>
            <a:picLocks noChangeAspect="1"/>
          </p:cNvPicPr>
          <p:nvPr/>
        </p:nvPicPr>
        <p:blipFill>
          <a:blip r:embed="rId3"/>
          <a:stretch>
            <a:fillRect/>
          </a:stretch>
        </p:blipFill>
        <p:spPr>
          <a:xfrm>
            <a:off x="214282" y="1428736"/>
            <a:ext cx="3429024" cy="435771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a:hlinkClick r:id="rId2" action="ppaction://hlinksldjump"/>
          </p:cNvPr>
          <p:cNvSpPr/>
          <p:nvPr/>
        </p:nvSpPr>
        <p:spPr>
          <a:xfrm>
            <a:off x="2571736" y="571480"/>
            <a:ext cx="4357718" cy="6429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COMO HACER GRAFICOS EN EXCEL</a:t>
            </a:r>
            <a:endParaRPr lang="es-ES" dirty="0"/>
          </a:p>
        </p:txBody>
      </p:sp>
      <p:sp>
        <p:nvSpPr>
          <p:cNvPr id="3" name="2 CuadroTexto"/>
          <p:cNvSpPr txBox="1"/>
          <p:nvPr/>
        </p:nvSpPr>
        <p:spPr>
          <a:xfrm>
            <a:off x="4214810" y="1857364"/>
            <a:ext cx="4643470" cy="3693319"/>
          </a:xfrm>
          <a:prstGeom prst="rect">
            <a:avLst/>
          </a:prstGeom>
          <a:noFill/>
        </p:spPr>
        <p:txBody>
          <a:bodyPr wrap="square" rtlCol="0">
            <a:spAutoFit/>
          </a:bodyPr>
          <a:lstStyle/>
          <a:p>
            <a:r>
              <a:rPr lang="es-ES" dirty="0" smtClean="0"/>
              <a:t>En Excel existe un asistente de gráficos que nos permite presentar la información numérica en una gráfica, por medio de un enlace dinámico, pues al cambiar algún dato de la hoja en forma automática se modifica también la gráfica.</a:t>
            </a:r>
          </a:p>
          <a:p>
            <a:r>
              <a:rPr lang="es-ES" dirty="0" smtClean="0"/>
              <a:t>Creación de una gráfica: </a:t>
            </a:r>
          </a:p>
          <a:p>
            <a:r>
              <a:rPr lang="es-ES" dirty="0" smtClean="0"/>
              <a:t>1. Tener una base de datos. </a:t>
            </a:r>
          </a:p>
          <a:p>
            <a:r>
              <a:rPr lang="es-ES" dirty="0" smtClean="0"/>
              <a:t>2. Ubicar las abscisas (x) y las ordenas (y). </a:t>
            </a:r>
          </a:p>
          <a:p>
            <a:r>
              <a:rPr lang="es-ES" dirty="0" smtClean="0"/>
              <a:t>3. Seleccionar el tipo de gráfica (utilizar insertar). </a:t>
            </a:r>
          </a:p>
          <a:p>
            <a:r>
              <a:rPr lang="es-ES" dirty="0" smtClean="0"/>
              <a:t>4. Seleccionar la ubicación de la gráfica. </a:t>
            </a:r>
          </a:p>
          <a:p>
            <a:r>
              <a:rPr lang="es-ES" dirty="0" smtClean="0"/>
              <a:t>Para elaborar una gráfica seleccionamos Insertar, luego elegimos gráficos. </a:t>
            </a:r>
            <a:endParaRPr lang="es-ES" dirty="0"/>
          </a:p>
        </p:txBody>
      </p:sp>
      <p:sp>
        <p:nvSpPr>
          <p:cNvPr id="4" name="3 Rectángulo">
            <a:hlinkClick r:id="rId3"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pic>
        <p:nvPicPr>
          <p:cNvPr id="5" name="4 Imagen" descr="vista-de-excel.jpg"/>
          <p:cNvPicPr>
            <a:picLocks noChangeAspect="1"/>
          </p:cNvPicPr>
          <p:nvPr/>
        </p:nvPicPr>
        <p:blipFill>
          <a:blip r:embed="rId4"/>
          <a:stretch>
            <a:fillRect/>
          </a:stretch>
        </p:blipFill>
        <p:spPr>
          <a:xfrm>
            <a:off x="214282" y="1785926"/>
            <a:ext cx="3857652" cy="414338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714744" y="2285992"/>
            <a:ext cx="4857784" cy="2031325"/>
          </a:xfrm>
          <a:prstGeom prst="rect">
            <a:avLst/>
          </a:prstGeom>
          <a:noFill/>
        </p:spPr>
        <p:txBody>
          <a:bodyPr wrap="square" rtlCol="0">
            <a:spAutoFit/>
          </a:bodyPr>
          <a:lstStyle/>
          <a:p>
            <a:r>
              <a:rPr lang="es-ES" i="1" dirty="0" smtClean="0"/>
              <a:t> En la década de los años 1980, se empieza a utilizar la hoja de cálculo, primero se llamó LOTUS 123, que trabajaba con el sistema operativo MS-DOS, después se mejoró la versión y apareció </a:t>
            </a:r>
            <a:r>
              <a:rPr lang="es-ES" i="1" dirty="0" err="1" smtClean="0"/>
              <a:t>Quattro</a:t>
            </a:r>
            <a:r>
              <a:rPr lang="es-ES" i="1" dirty="0" smtClean="0"/>
              <a:t> PRO; cuando nace Windows, se mejoró esta aplicación y nació la hoja de Cálculo Excel de Microsoft. 	</a:t>
            </a:r>
          </a:p>
        </p:txBody>
      </p:sp>
      <p:sp>
        <p:nvSpPr>
          <p:cNvPr id="5" name="4 Rectángulo">
            <a:hlinkClick r:id="rId2"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sp>
        <p:nvSpPr>
          <p:cNvPr id="6" name="5 Rectángulo"/>
          <p:cNvSpPr/>
          <p:nvPr/>
        </p:nvSpPr>
        <p:spPr>
          <a:xfrm>
            <a:off x="2071670" y="357166"/>
            <a:ext cx="4357718"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COMO NACE UNA HOJA DE CALCULO</a:t>
            </a:r>
            <a:endParaRPr lang="es-ES" dirty="0"/>
          </a:p>
        </p:txBody>
      </p:sp>
      <p:pic>
        <p:nvPicPr>
          <p:cNvPr id="11" name="10 Imagen" descr="descarga.jpg"/>
          <p:cNvPicPr>
            <a:picLocks noChangeAspect="1"/>
          </p:cNvPicPr>
          <p:nvPr/>
        </p:nvPicPr>
        <p:blipFill>
          <a:blip r:embed="rId3"/>
          <a:stretch>
            <a:fillRect/>
          </a:stretch>
        </p:blipFill>
        <p:spPr>
          <a:xfrm>
            <a:off x="214282" y="1643050"/>
            <a:ext cx="3286148" cy="342902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357686" y="2571744"/>
            <a:ext cx="4000528" cy="2308324"/>
          </a:xfrm>
          <a:prstGeom prst="rect">
            <a:avLst/>
          </a:prstGeom>
          <a:noFill/>
        </p:spPr>
        <p:txBody>
          <a:bodyPr wrap="square" rtlCol="0">
            <a:spAutoFit/>
          </a:bodyPr>
          <a:lstStyle/>
          <a:p>
            <a:r>
              <a:rPr lang="es-ES" i="1" dirty="0" smtClean="0"/>
              <a:t>Hoja de Cálculo </a:t>
            </a:r>
          </a:p>
          <a:p>
            <a:r>
              <a:rPr lang="es-ES" dirty="0" smtClean="0"/>
              <a:t>Excel es una hoja de cálculo integral, donde se pueden realizar hojas de cálculo, gráficas, macros, tablas dinámicas, cálculos financieros, estadísticos, matemáticos, sobre grandes volúmenes de información numérica, así como crear modelos o simuladores.</a:t>
            </a:r>
            <a:endParaRPr lang="es-ES" dirty="0"/>
          </a:p>
        </p:txBody>
      </p:sp>
      <p:sp>
        <p:nvSpPr>
          <p:cNvPr id="4" name="3 Rectángulo">
            <a:hlinkClick r:id="rId2"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sp>
        <p:nvSpPr>
          <p:cNvPr id="5" name="4 Rectángulo"/>
          <p:cNvSpPr/>
          <p:nvPr/>
        </p:nvSpPr>
        <p:spPr>
          <a:xfrm>
            <a:off x="2643174" y="285728"/>
            <a:ext cx="3500462"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QUE SE PUEDE HACER EN UNA HOJA DE CALCULO</a:t>
            </a:r>
            <a:endParaRPr lang="es-ES" dirty="0"/>
          </a:p>
        </p:txBody>
      </p:sp>
      <p:pic>
        <p:nvPicPr>
          <p:cNvPr id="2" name="Imagen 1"/>
          <p:cNvPicPr>
            <a:picLocks noChangeAspect="1"/>
          </p:cNvPicPr>
          <p:nvPr/>
        </p:nvPicPr>
        <p:blipFill>
          <a:blip r:embed="rId3"/>
          <a:stretch>
            <a:fillRect/>
          </a:stretch>
        </p:blipFill>
        <p:spPr>
          <a:xfrm>
            <a:off x="107504" y="1556792"/>
            <a:ext cx="4250182" cy="424847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71736" y="214290"/>
            <a:ext cx="378621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3200" dirty="0" smtClean="0">
                <a:latin typeface="Algerian" pitchFamily="82" charset="0"/>
              </a:rPr>
              <a:t>VIDEO</a:t>
            </a:r>
            <a:endParaRPr lang="es-ES" sz="3200" dirty="0">
              <a:latin typeface="Algerian" pitchFamily="82" charset="0"/>
            </a:endParaRPr>
          </a:p>
        </p:txBody>
      </p:sp>
      <p:sp>
        <p:nvSpPr>
          <p:cNvPr id="3" name="2 Rectángulo">
            <a:hlinkClick r:id="rId4" action="ppaction://hlinksldjump"/>
          </p:cNvPr>
          <p:cNvSpPr/>
          <p:nvPr/>
        </p:nvSpPr>
        <p:spPr>
          <a:xfrm>
            <a:off x="6572264" y="6143644"/>
            <a:ext cx="2357454"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REGRESAR</a:t>
            </a:r>
            <a:endParaRPr lang="es-ES" dirty="0"/>
          </a:p>
        </p:txBody>
      </p:sp>
    </p:spTree>
    <p:controls>
      <mc:AlternateContent xmlns:mc="http://schemas.openxmlformats.org/markup-compatibility/2006">
        <mc:Choice xmlns:v="urn:schemas-microsoft-com:vml" Requires="v">
          <p:control spid="1032" name="ShockwaveFlash1" r:id="rId2" imgW="6191280" imgH="4753080"/>
        </mc:Choice>
        <mc:Fallback>
          <p:control name="ShockwaveFlash1" r:id="rId2" imgW="6191280" imgH="4753080">
            <p:pic>
              <p:nvPicPr>
                <p:cNvPr id="4" name="ShockwaveFlash1"/>
                <p:cNvPicPr preferRelativeResize="0">
                  <a:picLocks noChangeArrowheads="1" noChangeShapeType="1"/>
                </p:cNvPicPr>
                <p:nvPr/>
              </p:nvPicPr>
              <p:blipFill>
                <a:blip r:embed="rId5"/>
                <a:srcRect/>
                <a:stretch>
                  <a:fillRect/>
                </a:stretch>
              </p:blipFill>
              <p:spPr bwMode="auto">
                <a:xfrm>
                  <a:off x="1547813" y="908050"/>
                  <a:ext cx="6191250" cy="47529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628</Words>
  <Application>Microsoft Office PowerPoint</Application>
  <PresentationFormat>Presentación en pantalla (4:3)</PresentationFormat>
  <Paragraphs>67</Paragraphs>
  <Slides>10</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Algerian</vt: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Casino Plaza Botero</dc:creator>
  <cp:lastModifiedBy>alexgiragil</cp:lastModifiedBy>
  <cp:revision>48</cp:revision>
  <dcterms:created xsi:type="dcterms:W3CDTF">2014-03-18T01:27:35Z</dcterms:created>
  <dcterms:modified xsi:type="dcterms:W3CDTF">2014-03-20T15:53:35Z</dcterms:modified>
</cp:coreProperties>
</file>